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8" r:id="rId6"/>
    <p:sldId id="258" r:id="rId7"/>
    <p:sldId id="269" r:id="rId8"/>
    <p:sldId id="259" r:id="rId9"/>
    <p:sldId id="260" r:id="rId10"/>
    <p:sldId id="261" r:id="rId11"/>
    <p:sldId id="262" r:id="rId12"/>
    <p:sldId id="263" r:id="rId13"/>
    <p:sldId id="264" r:id="rId14"/>
    <p:sldId id="270" r:id="rId15"/>
    <p:sldId id="272" r:id="rId16"/>
    <p:sldId id="273" r:id="rId17"/>
    <p:sldId id="274" r:id="rId18"/>
    <p:sldId id="265" r:id="rId19"/>
    <p:sldId id="277" r:id="rId20"/>
    <p:sldId id="276" r:id="rId21"/>
    <p:sldId id="279" r:id="rId22"/>
  </p:sldIdLst>
  <p:sldSz cx="14630400" cy="8229600"/>
  <p:notesSz cx="8229600" cy="14630400"/>
  <p:embeddedFontLst>
    <p:embeddedFont>
      <p:font typeface="Bitter Medium" charset="0"/>
      <p:regular r:id="rId24"/>
    </p:embeddedFont>
    <p:embeddedFont>
      <p:font typeface="Open Sans" charset="0"/>
      <p:regular r:id="rId25"/>
    </p:embeddedFont>
    <p:embeddedFont>
      <p:font typeface="DM Sans" charset="0"/>
      <p:regular r:id="rId26"/>
    </p:embeddedFont>
    <p:embeddedFont>
      <p:font typeface="PT Serif" charset="0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EE259-C4AF-450E-AAD7-7D2C8A95BF58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AA88E-960D-4D12-A0DE-438D2259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E-Commerce Data Analysis: Apple iPhones on Flipkart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of Apple iPhone data scraped from Flipkart, including data cleaning, EDA, clustering, and model deployment.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21141"/>
            <a:ext cx="31765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Gaurav kumar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5874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Outlier Handling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443163"/>
            <a:ext cx="30480" cy="442769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22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3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38701" y="2774752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IQR Method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317813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IQR to identify and remove outliers.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972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38701" y="4326255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Ratings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72963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Specifically handled outliers in 'No_of_Ratings' column.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4123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8013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8701" y="5877758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Boxplots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28114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Visualized data after outlier removal.</a:t>
            </a:r>
            <a:endParaRPr lang="en-US" sz="175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105" y="-1"/>
            <a:ext cx="6447295" cy="822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951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Correlation Heatmap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6819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8950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Correlation Matrix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44031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correlation between numeric features.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02908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558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Heatmap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7640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Visualized correlation matrix using a heatmap.</a:t>
            </a:r>
            <a:endParaRPr lang="en-US" sz="175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6389965"/>
            <a:ext cx="9144000" cy="18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716"/>
            <a:ext cx="5703377" cy="823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1" y="14839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K-Means Clustering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527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Scaling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65470" y="4212193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3301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K-Means</a:t>
            </a:r>
            <a:endParaRPr lang="en-US" sz="2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4366" y="3261122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753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Clusters</a:t>
            </a:r>
            <a:endParaRPr lang="en-US" sz="2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83214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8593" y="5987296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32424"/>
            <a:ext cx="14630400" cy="109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5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Hypothesis Testing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09436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8831" y="3385304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336250"/>
            <a:ext cx="7911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T-test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394823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91808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8831" y="4177903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218623"/>
            <a:ext cx="10051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ANOVA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4830604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74181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8712" y="5060275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100995"/>
            <a:ext cx="14898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Chi-Square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95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price differs from ₹50,000. Price ranges affect ratings.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5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Hypothesis Testing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09436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8831" y="3385304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336250"/>
            <a:ext cx="7911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T-test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394823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91808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8831" y="4177903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218623"/>
            <a:ext cx="10051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ANOVA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4830604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74181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8712" y="5060275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100995"/>
            <a:ext cx="14898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Chi-Square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95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price differs from ₹50,000. Price ranges affect ratings.</a:t>
            </a:r>
            <a:endParaRPr lang="en-US" sz="175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18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342" y="620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Efficient Data Storage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8197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1354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03959"/>
            <a:ext cx="229195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utilize relational databases like MySQL </a:t>
            </a:r>
            <a:r>
              <a:rPr lang="en-US" sz="1750" kern="0" spc="-36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to 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the cleaned data. These systems offer efficient data management and retrieval. Database selection impacts performance and scalability.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18197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61354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103959"/>
            <a:ext cx="2292072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SQLAlchemy and Pandas are employed for seamless database integration and data manipulation. These tools enhance productivity and streamline data workflows. Effective tools improve development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181975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61354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103959"/>
            <a:ext cx="2291953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purpose of data storage is to enable efficient data retrieval and management. This ensures that data is readily accessible for analysis and reporting. Organized data supports informed decision-making.</a:t>
            </a:r>
            <a:endParaRPr lang="en-US" sz="175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98902"/>
            <a:ext cx="14351430" cy="733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68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342" y="620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Efficient Data Storage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8197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1354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03959"/>
            <a:ext cx="229195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utilize relational databases like MySQL </a:t>
            </a:r>
            <a:r>
              <a:rPr lang="en-US" sz="1750" kern="0" spc="-36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to 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the cleaned data. These systems offer efficient data management and retrieval. Database selection impacts performance and scalability.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18197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61354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103959"/>
            <a:ext cx="2292072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SQLAlchemy and Pandas are employed for seamless database integration and data manipulation. These tools enhance productivity and streamline data workflows. Effective tools improve development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181975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61354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103959"/>
            <a:ext cx="2291953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purpose of data storage is to enable efficient data retrieval and management. This ensures that data is readily accessible for analysis and reporting. Organized data supports informed decision-making.</a:t>
            </a:r>
            <a:endParaRPr lang="en-US" sz="175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98902"/>
            <a:ext cx="14351430" cy="733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4630399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0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48773" y="660397"/>
            <a:ext cx="69349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kern="0" spc="-10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Supervised Learning for Prediction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540937" y="1623536"/>
            <a:ext cx="22860" cy="5821561"/>
          </a:xfrm>
          <a:prstGeom prst="roundRect">
            <a:avLst>
              <a:gd name="adj" fmla="val 333395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733639" y="2020253"/>
            <a:ext cx="635079" cy="22860"/>
          </a:xfrm>
          <a:prstGeom prst="roundRect">
            <a:avLst>
              <a:gd name="adj" fmla="val 333395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348234" y="1827609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9920" y="1895594"/>
            <a:ext cx="10489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50348" y="18049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50348" y="2197298"/>
            <a:ext cx="628626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objective is to predict product categories or labels using supervised learning algorithms. Accurate predictions can improve product recommendations and marketing efforts. Predictive models drive targeted marketing.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733639" y="4118015"/>
            <a:ext cx="635079" cy="22860"/>
          </a:xfrm>
          <a:prstGeom prst="roundRect">
            <a:avLst>
              <a:gd name="adj" fmla="val 333395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8234" y="3925372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1584" y="3993356"/>
            <a:ext cx="1415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50348" y="390275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Algorithms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50348" y="4295061"/>
            <a:ext cx="628626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implement various algorithms, including Logistic Regression, Support Vector Machine (SVM), k-Nearest Neighbors (k-NN), Random Forest, and XGBoost. Diverse algorithms enhance prediction accuracy. Algorithm diversity improves robustness.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733639" y="6215777"/>
            <a:ext cx="635079" cy="22860"/>
          </a:xfrm>
          <a:prstGeom prst="roundRect">
            <a:avLst>
              <a:gd name="adj" fmla="val 333395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8234" y="602313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8488" y="6091118"/>
            <a:ext cx="147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50348" y="60005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Evaluation Metrics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50348" y="6392823"/>
            <a:ext cx="62862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evaluate model performance using metrics such as Accuracy and F1 Score to ensure reliable and effective predictions. Metrics provide quantitative performance indicators. Performance measurement ensures quality.</a:t>
            </a:r>
            <a:endParaRPr 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536"/>
            <a:ext cx="14521911" cy="660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10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385"/>
            <a:ext cx="85594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Building and Deployment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227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Training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709291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Trained models like Logistic Regression, SVM, Random Forest.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9227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201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Flask API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67092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Deployed best model using Flask for predictions.</a:t>
            </a:r>
            <a:endParaRPr lang="en-US" sz="175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1" y="1658320"/>
            <a:ext cx="14180949" cy="657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955"/>
            <a:ext cx="589704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654731"/>
            <a:ext cx="3650575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10185916" y="1654731"/>
            <a:ext cx="3650694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endParaRPr lang="en-US" sz="4400" dirty="0"/>
          </a:p>
        </p:txBody>
      </p:sp>
      <p:sp>
        <p:nvSpPr>
          <p:cNvPr id="14" name="Rectangle 13"/>
          <p:cNvSpPr/>
          <p:nvPr/>
        </p:nvSpPr>
        <p:spPr>
          <a:xfrm>
            <a:off x="6273165" y="1654731"/>
            <a:ext cx="7315200" cy="59708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 smtClean="0"/>
              <a:t>Key Findings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📌 </a:t>
            </a:r>
            <a:r>
              <a:rPr lang="en-US" b="1" dirty="0" smtClean="0"/>
              <a:t>Price Range Dominance:</a:t>
            </a:r>
            <a:r>
              <a:rPr lang="en-US" dirty="0" smtClean="0"/>
              <a:t> Most iPhones are priced between ₹40,000 - ₹80,000.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📌 </a:t>
            </a:r>
            <a:r>
              <a:rPr lang="en-US" b="1" dirty="0" smtClean="0"/>
              <a:t>Customer Reviews Correlation:</a:t>
            </a:r>
            <a:r>
              <a:rPr lang="en-US" dirty="0" smtClean="0"/>
              <a:t> Higher-rated models (4.6+) tend to receive more reviews.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📌 </a:t>
            </a:r>
            <a:r>
              <a:rPr lang="en-US" b="1" dirty="0" smtClean="0"/>
              <a:t>Cluster Analysis: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Budget Models:</a:t>
            </a:r>
            <a:r>
              <a:rPr lang="en-US" dirty="0" smtClean="0"/>
              <a:t> iPhone SE, iPhone 7, iPhone 8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Mid-Range Models:</a:t>
            </a:r>
            <a:r>
              <a:rPr lang="en-US" dirty="0" smtClean="0"/>
              <a:t> iPhone 11, 12, 13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Premium Models:</a:t>
            </a:r>
            <a:r>
              <a:rPr lang="en-US" dirty="0" smtClean="0"/>
              <a:t> iPhone 14 Pro, 15 Pro, 16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📌 </a:t>
            </a:r>
            <a:r>
              <a:rPr lang="en-US" b="1" dirty="0" smtClean="0"/>
              <a:t>Model Performance: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/>
              <a:t>XGBoost</a:t>
            </a:r>
            <a:r>
              <a:rPr lang="en-US" b="1" dirty="0" smtClean="0"/>
              <a:t> &amp; Random Forest:</a:t>
            </a:r>
            <a:r>
              <a:rPr lang="en-US" dirty="0" smtClean="0"/>
              <a:t> ~99% accuracy.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Logistic Regression &amp; SVM:</a:t>
            </a:r>
            <a:r>
              <a:rPr lang="en-US" dirty="0" smtClean="0"/>
              <a:t> Moderate performance (~84%).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📌 </a:t>
            </a:r>
            <a:r>
              <a:rPr lang="en-US" b="1" dirty="0" smtClean="0"/>
              <a:t>Hypothesis Testing: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Premium models receive </a:t>
            </a:r>
            <a:r>
              <a:rPr lang="en-US" b="1" dirty="0" smtClean="0"/>
              <a:t>higher ratings</a:t>
            </a:r>
            <a:r>
              <a:rPr lang="en-US" dirty="0" smtClean="0"/>
              <a:t> on average.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Price and customer ratings are </a:t>
            </a:r>
            <a:r>
              <a:rPr lang="en-US" b="1" dirty="0" smtClean="0"/>
              <a:t>positively correlated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7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1753"/>
            <a:ext cx="95273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Scraping and Initial Dataframe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Selenium Webdriver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to automate browser and scrape data from Flipkart.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BeautifulSoup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Parsed HTML content to extract product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 Dataframe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organized into a structured table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8901" y="883403"/>
            <a:ext cx="13251052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Business Impact &amp; Recommendations</a:t>
            </a:r>
          </a:p>
          <a:p>
            <a:endParaRPr lang="en-US" dirty="0" smtClean="0"/>
          </a:p>
          <a:p>
            <a:endParaRPr lang="en-US" sz="2400" dirty="0" smtClean="0"/>
          </a:p>
          <a:p>
            <a:r>
              <a:rPr lang="en-US" sz="2400" dirty="0" smtClean="0"/>
              <a:t>💰 </a:t>
            </a:r>
            <a:r>
              <a:rPr lang="en-US" sz="2400" b="1" dirty="0" smtClean="0"/>
              <a:t>Dynamic Pricing Strategy:</a:t>
            </a:r>
            <a:r>
              <a:rPr lang="en-US" sz="2400" dirty="0" smtClean="0"/>
              <a:t> Adjust pricing for older models to boost sales.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🎯 </a:t>
            </a:r>
            <a:r>
              <a:rPr lang="en-US" sz="2400" b="1" dirty="0" smtClean="0"/>
              <a:t>Marketing Segmentation: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Budget-conscious customers → iPhone SE, iPhone 7, 8.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Mid-range buyers → iPhone 12, 13, 14.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Premium users → iPhone 15 Pro, 16.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📦 </a:t>
            </a:r>
            <a:r>
              <a:rPr lang="en-US" sz="2400" b="1" dirty="0" smtClean="0"/>
              <a:t>Stock Optimization:</a:t>
            </a:r>
            <a:r>
              <a:rPr lang="en-US" sz="2400" dirty="0" smtClean="0"/>
              <a:t> Maintain more inventory for high-rated models.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🤖 </a:t>
            </a:r>
            <a:r>
              <a:rPr lang="en-US" sz="2400" b="1" dirty="0" smtClean="0"/>
              <a:t>AI-Powered Recommendations:</a:t>
            </a:r>
            <a:r>
              <a:rPr lang="en-US" sz="2400" dirty="0" smtClean="0"/>
              <a:t> Use ML models to enhance personalized product suggestions.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🌟 </a:t>
            </a:r>
            <a:r>
              <a:rPr lang="en-US" sz="2400" b="1" dirty="0" smtClean="0"/>
              <a:t>Customer Engagement:</a:t>
            </a:r>
            <a:r>
              <a:rPr lang="en-US" sz="2400" dirty="0" smtClean="0"/>
              <a:t> Feature high-rated models in marketing campaigns.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237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631019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kern="0" spc="-12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Future Scope</a:t>
            </a:r>
            <a:endParaRPr lang="en-US" sz="4200" dirty="0"/>
          </a:p>
        </p:txBody>
      </p:sp>
      <p:sp>
        <p:nvSpPr>
          <p:cNvPr id="17" name="Text 15"/>
          <p:cNvSpPr/>
          <p:nvPr/>
        </p:nvSpPr>
        <p:spPr>
          <a:xfrm>
            <a:off x="793790" y="6068139"/>
            <a:ext cx="130428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21" name="TextBox 20"/>
          <p:cNvSpPr txBox="1"/>
          <p:nvPr/>
        </p:nvSpPr>
        <p:spPr>
          <a:xfrm>
            <a:off x="681925" y="2092271"/>
            <a:ext cx="138089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📌 Conclusion</a:t>
            </a:r>
          </a:p>
          <a:p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analysis of Apple iPhones on </a:t>
            </a:r>
            <a:r>
              <a:rPr lang="en-US" dirty="0" err="1" smtClean="0"/>
              <a:t>Flipkart</a:t>
            </a:r>
            <a:r>
              <a:rPr lang="en-US" dirty="0" smtClean="0"/>
              <a:t> provides valuable insights into </a:t>
            </a:r>
            <a:r>
              <a:rPr lang="en-US" b="1" dirty="0" smtClean="0"/>
              <a:t>pricing trends, customer ratings, and product demand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Machine Learning models (Random Forest &amp; </a:t>
            </a:r>
            <a:r>
              <a:rPr lang="en-US" b="1" dirty="0" err="1" smtClean="0"/>
              <a:t>XGBoost</a:t>
            </a:r>
            <a:r>
              <a:rPr lang="en-US" b="1" dirty="0" smtClean="0"/>
              <a:t>) achieved ~99% accuracy</a:t>
            </a:r>
            <a:r>
              <a:rPr lang="en-US" dirty="0" smtClean="0"/>
              <a:t>, effectively predicting product ratings based on features like price and category.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Clustering analysis identified three product segments</a:t>
            </a:r>
            <a:r>
              <a:rPr lang="en-US" dirty="0" smtClean="0"/>
              <a:t> (Budget, Mid-Range, and Premium), enabling targeted marketing strategies.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Statistical tests confirmed that </a:t>
            </a:r>
            <a:r>
              <a:rPr lang="en-US" b="1" dirty="0" smtClean="0"/>
              <a:t>higher-priced iPhones tend to receive better ratings</a:t>
            </a:r>
            <a:r>
              <a:rPr lang="en-US" dirty="0" smtClean="0"/>
              <a:t>, influencing customer purchasing decisions.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integration of data scraping, cleaning, storage, and analysis ensures a </a:t>
            </a:r>
            <a:r>
              <a:rPr lang="en-US" b="1" dirty="0" smtClean="0"/>
              <a:t>comprehensive data-driven decision-making approach</a:t>
            </a:r>
            <a:r>
              <a:rPr lang="en-US" dirty="0" smtClean="0"/>
              <a:t> for e-commerce businesses.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sz="3200" b="1" dirty="0" smtClean="0"/>
              <a:t>🚀 Future Scope</a:t>
            </a:r>
          </a:p>
          <a:p>
            <a:endParaRPr lang="en-US" sz="32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Expand to Other Brands:</a:t>
            </a:r>
            <a:r>
              <a:rPr lang="en-US" dirty="0" smtClean="0"/>
              <a:t> Extend the analysis to other smartphone brands (Samsung, </a:t>
            </a:r>
            <a:r>
              <a:rPr lang="en-US" dirty="0" err="1" smtClean="0"/>
              <a:t>OnePlus</a:t>
            </a:r>
            <a:r>
              <a:rPr lang="en-US" dirty="0" smtClean="0"/>
              <a:t>, etc.) for a </a:t>
            </a:r>
            <a:r>
              <a:rPr lang="en-US" b="1" dirty="0" smtClean="0"/>
              <a:t>broader market comparison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Dynamic Pricing Model:</a:t>
            </a:r>
            <a:r>
              <a:rPr lang="en-US" dirty="0" smtClean="0"/>
              <a:t> Implement </a:t>
            </a:r>
            <a:r>
              <a:rPr lang="en-US" b="1" dirty="0" smtClean="0"/>
              <a:t>real-time price prediction models</a:t>
            </a:r>
            <a:r>
              <a:rPr lang="en-US" dirty="0" smtClean="0"/>
              <a:t> to suggest optimal pricing strategies based on demand and competition.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Sentiment Analysis:</a:t>
            </a:r>
            <a:r>
              <a:rPr lang="en-US" dirty="0" smtClean="0"/>
              <a:t> Analyze </a:t>
            </a:r>
            <a:r>
              <a:rPr lang="en-US" b="1" dirty="0" smtClean="0"/>
              <a:t>customer reviews</a:t>
            </a:r>
            <a:r>
              <a:rPr lang="en-US" dirty="0" smtClean="0"/>
              <a:t> using NLP techniques to understand sentiment trends and improve product offerings.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Recommendation System:</a:t>
            </a:r>
            <a:r>
              <a:rPr lang="en-US" dirty="0" smtClean="0"/>
              <a:t> Deploy an </a:t>
            </a:r>
            <a:r>
              <a:rPr lang="en-US" b="1" dirty="0" smtClean="0"/>
              <a:t>AI-based recommendation system</a:t>
            </a:r>
            <a:r>
              <a:rPr lang="en-US" dirty="0" smtClean="0"/>
              <a:t> for </a:t>
            </a:r>
            <a:r>
              <a:rPr lang="en-US" dirty="0" err="1" smtClean="0"/>
              <a:t>Flipkart</a:t>
            </a:r>
            <a:r>
              <a:rPr lang="en-US" dirty="0" smtClean="0"/>
              <a:t> users based on their browsing and purchase history.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Real-Time Data Pipeline:</a:t>
            </a:r>
            <a:r>
              <a:rPr lang="en-US" dirty="0" smtClean="0"/>
              <a:t> Automate the </a:t>
            </a:r>
            <a:r>
              <a:rPr lang="en-US" b="1" dirty="0" smtClean="0"/>
              <a:t>web scraping, data cleaning, and storage process</a:t>
            </a:r>
            <a:r>
              <a:rPr lang="en-US" dirty="0" smtClean="0"/>
              <a:t> to ensure continuously updated insights.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Cloud Deployment:</a:t>
            </a:r>
            <a:r>
              <a:rPr lang="en-US" dirty="0" smtClean="0"/>
              <a:t> Host the </a:t>
            </a:r>
            <a:r>
              <a:rPr lang="en-US" b="1" dirty="0" smtClean="0"/>
              <a:t>ML model on cloud platforms (AWS, GCP, or Azure)</a:t>
            </a:r>
            <a:r>
              <a:rPr lang="en-US" dirty="0" smtClean="0"/>
              <a:t> for scalability and real-time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9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95273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Scraping and Initial Dataframe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Selenium Webdriver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to automate browser and scrape data from Flipkart.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BeautifulSoup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Parsed HTML content to extract product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 Dataframe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organized into a structured table for analysis.</a:t>
            </a:r>
            <a:endParaRPr lang="en-US" sz="1750" dirty="0"/>
          </a:p>
        </p:txBody>
      </p:sp>
      <p:pic>
        <p:nvPicPr>
          <p:cNvPr id="1026" name="Picture 2" descr="C:\Users\DELL\Downloads\webscra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7902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2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95273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Scraping and Initial Dataframe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Selenium Webdriver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to automate browser and scrape data from Flipkart.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BeautifulSoup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Parsed HTML content to extract product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 Dataframe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organized into a structured table for analysis.</a:t>
            </a:r>
            <a:endParaRPr lang="en-US" sz="1750" dirty="0"/>
          </a:p>
        </p:txBody>
      </p:sp>
      <p:pic>
        <p:nvPicPr>
          <p:cNvPr id="2050" name="Picture 2" descr="C:\Users\DELL\Downloads\webscrapp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2" y="0"/>
            <a:ext cx="1447541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75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95273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Scraping and Initial Dataframe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Selenium Webdriver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to automate browser and scrape data from Flipkart.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BeautifulSoup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Parsed HTML content to extract product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 Dataframe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organized into a structured table for analysis.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2" y="0"/>
            <a:ext cx="14475417" cy="327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70142"/>
            <a:ext cx="14630399" cy="495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9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93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Cleaning and Preprocessing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40091" y="393965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missing data by replacing "N/A" with None.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31768" y="393965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Duplicates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duplicate entries to ensure data integrity.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791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40091" y="5655588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5791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Types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0873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price, reviews, and ratings to appropriate types.</a:t>
            </a: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3560" y="180747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Cleaning and Preprocessing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18409" y="37866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40091" y="393965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 smtClean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         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823218" y="384888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823218" y="42969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missing data by replacing "N/A" with None.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862430" y="3813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31768" y="393965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 smtClean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    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1466922" y="388286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Duplicates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1466922" y="437352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duplicate entries to ensure data integrity.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218409" y="54004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378369" y="547693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8140542" y="5476934"/>
            <a:ext cx="2977039" cy="44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Types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963080" y="5919984"/>
            <a:ext cx="6431590" cy="353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price, reviews, and ratings to appropriate types.</a:t>
            </a:r>
            <a:endParaRPr lang="en-US" sz="17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6746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28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2862" y="154982"/>
            <a:ext cx="100550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Exploratory Data Analysis (EDA)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410944" y="1507416"/>
            <a:ext cx="4196358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586652" y="1686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Descriptive Stats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86652" y="216976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price: ₹88,390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90148" y="1507416"/>
            <a:ext cx="4196358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170372" y="1686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Values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160475" y="210553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missing values after cleaning.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413320" y="1507415"/>
            <a:ext cx="4196358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514595" y="1686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Duplicate Entries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514595" y="211540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duplicate entries.</a:t>
            </a:r>
            <a:endParaRPr lang="en-US" sz="17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2" y="3223646"/>
            <a:ext cx="14406326" cy="500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5803" y="218409"/>
            <a:ext cx="66228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Histograms and Boxplots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159" y="11478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1854" y="18796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Histograms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151854" y="236700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Visualized distribution of price, reviews, and ratings.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459" y="11478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5292" y="18796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Boxplots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607191" y="241081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outliers in the dataset.</a:t>
            </a:r>
            <a:endParaRPr lang="en-US" sz="175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5486400" cy="824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316637"/>
            <a:ext cx="9144000" cy="49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1040</Words>
  <Application>Microsoft Office PowerPoint</Application>
  <PresentationFormat>Custom</PresentationFormat>
  <Paragraphs>192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Bitter Medium</vt:lpstr>
      <vt:lpstr>DM Sans Bold</vt:lpstr>
      <vt:lpstr>Open Sans</vt:lpstr>
      <vt:lpstr>DM Sans</vt:lpstr>
      <vt:lpstr>PT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12</cp:revision>
  <dcterms:created xsi:type="dcterms:W3CDTF">2025-03-04T18:38:25Z</dcterms:created>
  <dcterms:modified xsi:type="dcterms:W3CDTF">2025-03-04T22:19:56Z</dcterms:modified>
</cp:coreProperties>
</file>